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9"/>
  </p:notesMasterIdLst>
  <p:sldIdLst>
    <p:sldId id="256" r:id="rId2"/>
    <p:sldId id="257" r:id="rId3"/>
    <p:sldId id="258" r:id="rId4"/>
    <p:sldId id="265" r:id="rId5"/>
    <p:sldId id="260" r:id="rId6"/>
    <p:sldId id="262" r:id="rId7"/>
    <p:sldId id="264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erif Display" panose="020B0604020202020204" charset="0"/>
      <p:regular r:id="rId14"/>
      <p: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Montserrat Light" panose="020B060402020202020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20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ea3a0179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ea3a0179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ea75ff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ea75ff9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097500" cy="43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Problem Set: Creating a </a:t>
            </a:r>
            <a:r>
              <a:rPr lang="en" sz="2400" dirty="0">
                <a:solidFill>
                  <a:schemeClr val="accent6"/>
                </a:solidFill>
              </a:rPr>
              <a:t>Simple Parser  </a:t>
            </a:r>
            <a:endParaRPr sz="2400"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4294967295"/>
          </p:nvPr>
        </p:nvSpPr>
        <p:spPr>
          <a:xfrm>
            <a:off x="0" y="439500"/>
            <a:ext cx="9144000" cy="38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Submitted by: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Dyonne Maxime D. Macalino | CMPILER S12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8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28095410-676A-464D-A8DD-3D9E670F8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09" y="755651"/>
            <a:ext cx="7800620" cy="4387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ctrTitle"/>
          </p:nvPr>
        </p:nvSpPr>
        <p:spPr>
          <a:xfrm>
            <a:off x="1188724" y="2378350"/>
            <a:ext cx="7882539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Syntax Analysis</a:t>
            </a:r>
            <a:endParaRPr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of different implementations</a:t>
            </a: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5854500" y="1288018"/>
            <a:ext cx="3289500" cy="3419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╺"/>
            </a:pPr>
            <a:r>
              <a:rPr lang="en" sz="1200" dirty="0"/>
              <a:t>The text input is read through a </a:t>
            </a:r>
            <a:r>
              <a:rPr lang="en" sz="1200" dirty="0">
                <a:solidFill>
                  <a:schemeClr val="accent6"/>
                </a:solidFill>
              </a:rPr>
              <a:t>fileReader function </a:t>
            </a:r>
            <a:r>
              <a:rPr lang="en" sz="1200" dirty="0"/>
              <a:t>called in main that initially takes in an empty ArrayList&lt;Token&gt; tokenList. 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╺"/>
            </a:pPr>
            <a:r>
              <a:rPr lang="en" sz="1200" dirty="0"/>
              <a:t>The function makes use of the </a:t>
            </a:r>
            <a:r>
              <a:rPr lang="en" sz="1200" dirty="0">
                <a:solidFill>
                  <a:schemeClr val="accent6"/>
                </a:solidFill>
              </a:rPr>
              <a:t>BufferedReader </a:t>
            </a:r>
            <a:r>
              <a:rPr lang="en" sz="1200" dirty="0"/>
              <a:t>class to read the “input.txt” provided, and after reading line by line</a:t>
            </a:r>
            <a:r>
              <a:rPr lang="en" sz="1200" dirty="0">
                <a:solidFill>
                  <a:schemeClr val="bg1"/>
                </a:solidFill>
              </a:rPr>
              <a:t>,</a:t>
            </a:r>
            <a:r>
              <a:rPr lang="en" sz="1200" dirty="0">
                <a:solidFill>
                  <a:schemeClr val="accent6"/>
                </a:solidFill>
              </a:rPr>
              <a:t> </a:t>
            </a:r>
            <a:r>
              <a:rPr lang="en-US" sz="1200" dirty="0">
                <a:solidFill>
                  <a:schemeClr val="accent6"/>
                </a:solidFill>
              </a:rPr>
              <a:t>creates token classes</a:t>
            </a:r>
            <a:r>
              <a:rPr lang="en-US" sz="1200" dirty="0"/>
              <a:t> for each number, symbol, or invalid token (these are the terminal symbols), and </a:t>
            </a:r>
            <a:r>
              <a:rPr lang="en" sz="1200" dirty="0">
                <a:solidFill>
                  <a:schemeClr val="accent6"/>
                </a:solidFill>
              </a:rPr>
              <a:t>adds it to the tokenList.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╺"/>
            </a:pPr>
            <a:r>
              <a:rPr lang="en-US" sz="1200" dirty="0">
                <a:solidFill>
                  <a:schemeClr val="bg1"/>
                </a:solidFill>
              </a:rPr>
              <a:t>The </a:t>
            </a:r>
            <a:r>
              <a:rPr lang="en-US" sz="1200" dirty="0" err="1">
                <a:solidFill>
                  <a:schemeClr val="bg1"/>
                </a:solidFill>
              </a:rPr>
              <a:t>tokenList</a:t>
            </a:r>
            <a:r>
              <a:rPr lang="en-US" sz="1200" dirty="0">
                <a:solidFill>
                  <a:schemeClr val="bg1"/>
                </a:solidFill>
              </a:rPr>
              <a:t> is then </a:t>
            </a:r>
            <a:r>
              <a:rPr lang="en-US" sz="1200" dirty="0">
                <a:solidFill>
                  <a:schemeClr val="accent6"/>
                </a:solidFill>
              </a:rPr>
              <a:t>passed to the parser </a:t>
            </a:r>
            <a:r>
              <a:rPr lang="en-US" sz="1200" dirty="0">
                <a:solidFill>
                  <a:schemeClr val="bg1"/>
                </a:solidFill>
              </a:rPr>
              <a:t>to proceed with </a:t>
            </a:r>
            <a:r>
              <a:rPr lang="en-US" sz="1200" dirty="0">
                <a:solidFill>
                  <a:schemeClr val="accent6"/>
                </a:solidFill>
              </a:rPr>
              <a:t>error recovery. </a:t>
            </a:r>
            <a:endParaRPr sz="1200" dirty="0">
              <a:solidFill>
                <a:schemeClr val="accent6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" name="Google Shape;83;p18">
            <a:extLst>
              <a:ext uri="{FF2B5EF4-FFF2-40B4-BE49-F238E27FC236}">
                <a16:creationId xmlns:a16="http://schemas.microsoft.com/office/drawing/2014/main" id="{18A72ACA-6997-4A5B-800E-D496F597B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659" y="306590"/>
            <a:ext cx="8811491" cy="6459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Reading </a:t>
            </a:r>
            <a:r>
              <a:rPr lang="en" sz="3300" dirty="0">
                <a:solidFill>
                  <a:schemeClr val="accent6"/>
                </a:solidFill>
              </a:rPr>
              <a:t>Text Input </a:t>
            </a:r>
            <a:r>
              <a:rPr lang="en" sz="3300" dirty="0">
                <a:solidFill>
                  <a:srgbClr val="FFFFFF"/>
                </a:solidFill>
              </a:rPr>
              <a:t>and </a:t>
            </a:r>
            <a:r>
              <a:rPr lang="en" sz="3300" dirty="0">
                <a:solidFill>
                  <a:schemeClr val="accent6"/>
                </a:solidFill>
              </a:rPr>
              <a:t>Create Tokens</a:t>
            </a:r>
            <a:endParaRPr sz="3300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9757B-57AE-4052-A829-FAFCC253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5" y="1198419"/>
            <a:ext cx="5618684" cy="33493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5770650" y="1381878"/>
            <a:ext cx="3289500" cy="36350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╺"/>
            </a:pPr>
            <a:r>
              <a:rPr lang="en" sz="1200" dirty="0"/>
              <a:t>The grammar rules are made through a </a:t>
            </a:r>
            <a:r>
              <a:rPr lang="en" sz="1200" dirty="0">
                <a:solidFill>
                  <a:schemeClr val="accent6"/>
                </a:solidFill>
              </a:rPr>
              <a:t>fileReaderGrammar function </a:t>
            </a:r>
            <a:r>
              <a:rPr lang="en" sz="1200" dirty="0"/>
              <a:t>called in main </a:t>
            </a:r>
            <a:r>
              <a:rPr lang="en-US" sz="1200" dirty="0"/>
              <a:t>that reads the “grammar.txt” file containing the rules for LHS and RHS, that are separated by ":" respectively. RHS have a list of Strings which are non-terminals separated by the "|" symbol.</a:t>
            </a:r>
            <a:endParaRPr sz="1200" dirty="0"/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╺"/>
            </a:pPr>
            <a:r>
              <a:rPr lang="en" sz="1200" dirty="0"/>
              <a:t>The function makes use of the </a:t>
            </a:r>
            <a:r>
              <a:rPr lang="en" sz="1200" dirty="0">
                <a:solidFill>
                  <a:schemeClr val="accent6"/>
                </a:solidFill>
              </a:rPr>
              <a:t>BufferedReader </a:t>
            </a:r>
            <a:r>
              <a:rPr lang="en" sz="1200" dirty="0"/>
              <a:t>class to read the “grammar.txt” provided, and after reading line by line, </a:t>
            </a:r>
            <a:r>
              <a:rPr lang="en" sz="1200" dirty="0">
                <a:solidFill>
                  <a:schemeClr val="accent6"/>
                </a:solidFill>
              </a:rPr>
              <a:t>creates the grammar rules </a:t>
            </a:r>
            <a:r>
              <a:rPr lang="en-US" sz="1200" dirty="0">
                <a:solidFill>
                  <a:schemeClr val="bg1"/>
                </a:solidFill>
              </a:rPr>
              <a:t>which will be saved in a HashMap as the LHS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E3314-B6C3-4047-BF6B-70B18141D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04"/>
          <a:stretch/>
        </p:blipFill>
        <p:spPr>
          <a:xfrm>
            <a:off x="0" y="1"/>
            <a:ext cx="5877159" cy="3200400"/>
          </a:xfrm>
          <a:prstGeom prst="rect">
            <a:avLst/>
          </a:prstGeom>
        </p:spPr>
      </p:pic>
      <p:sp>
        <p:nvSpPr>
          <p:cNvPr id="13" name="Google Shape;83;p18">
            <a:extLst>
              <a:ext uri="{FF2B5EF4-FFF2-40B4-BE49-F238E27FC236}">
                <a16:creationId xmlns:a16="http://schemas.microsoft.com/office/drawing/2014/main" id="{18A72ACA-6997-4A5B-800E-D496F597B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4498" y="45027"/>
            <a:ext cx="3289501" cy="13368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Reading </a:t>
            </a:r>
            <a:r>
              <a:rPr lang="en" sz="2800" dirty="0">
                <a:solidFill>
                  <a:schemeClr val="accent6"/>
                </a:solidFill>
              </a:rPr>
              <a:t>Grammar File </a:t>
            </a:r>
            <a:r>
              <a:rPr lang="en" sz="2800" dirty="0">
                <a:solidFill>
                  <a:srgbClr val="FFFFFF"/>
                </a:solidFill>
              </a:rPr>
              <a:t>and </a:t>
            </a:r>
            <a:r>
              <a:rPr lang="en" sz="2800" dirty="0">
                <a:solidFill>
                  <a:schemeClr val="accent6"/>
                </a:solidFill>
              </a:rPr>
              <a:t>Create Grammar Rules</a:t>
            </a:r>
            <a:endParaRPr sz="28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42385-AA6E-4DAF-9555-E2E99E3AF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71" y="3120631"/>
            <a:ext cx="5531427" cy="189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2D061-F4BA-456D-957E-7DFAEE71D5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760"/>
          <a:stretch/>
        </p:blipFill>
        <p:spPr>
          <a:xfrm>
            <a:off x="3124200" y="1783946"/>
            <a:ext cx="2964873" cy="129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5663584" y="1078927"/>
            <a:ext cx="3289500" cy="37736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╺"/>
            </a:pPr>
            <a:r>
              <a:rPr lang="en-US" sz="1100" dirty="0"/>
              <a:t>Recursive-descent parsers have a </a:t>
            </a:r>
            <a:r>
              <a:rPr lang="en-US" sz="1100" dirty="0">
                <a:solidFill>
                  <a:schemeClr val="accent6"/>
                </a:solidFill>
              </a:rPr>
              <a:t>backtracking process</a:t>
            </a:r>
            <a:r>
              <a:rPr lang="en-US" sz="1100" dirty="0"/>
              <a:t>, which allows the parser to </a:t>
            </a:r>
            <a:r>
              <a:rPr lang="en-US" sz="1100" dirty="0">
                <a:solidFill>
                  <a:schemeClr val="accent6"/>
                </a:solidFill>
              </a:rPr>
              <a:t>go back </a:t>
            </a:r>
            <a:r>
              <a:rPr lang="en-US" sz="1100" dirty="0"/>
              <a:t>and test another production of a non-terminal symbol found in the </a:t>
            </a:r>
            <a:r>
              <a:rPr lang="en-US" sz="1100" dirty="0">
                <a:solidFill>
                  <a:schemeClr val="accent6"/>
                </a:solidFill>
              </a:rPr>
              <a:t>stack</a:t>
            </a:r>
            <a:r>
              <a:rPr lang="en-US" sz="1100" dirty="0"/>
              <a:t>.</a:t>
            </a: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╺"/>
            </a:pPr>
            <a:r>
              <a:rPr lang="en-US" sz="1100" dirty="0"/>
              <a:t>In the </a:t>
            </a:r>
            <a:r>
              <a:rPr lang="en-US" sz="1100" dirty="0">
                <a:solidFill>
                  <a:schemeClr val="accent6"/>
                </a:solidFill>
              </a:rPr>
              <a:t>Parser.java class</a:t>
            </a:r>
            <a:r>
              <a:rPr lang="en-US" sz="1100" dirty="0"/>
              <a:t>, there is a function called </a:t>
            </a:r>
            <a:r>
              <a:rPr lang="en-US" sz="1100" dirty="0">
                <a:solidFill>
                  <a:schemeClr val="accent6"/>
                </a:solidFill>
              </a:rPr>
              <a:t>parse() </a:t>
            </a:r>
            <a:r>
              <a:rPr lang="en-US" sz="1100" dirty="0"/>
              <a:t>which saves the input stack and production stack separately, and if the input does not match a production, the past production will be used as the current stack and there is a counter to indicate should the program </a:t>
            </a:r>
            <a:r>
              <a:rPr lang="en-US" sz="1100" dirty="0">
                <a:solidFill>
                  <a:schemeClr val="accent6"/>
                </a:solidFill>
              </a:rPr>
              <a:t>proceed to the next rule. </a:t>
            </a: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╺"/>
            </a:pPr>
            <a:r>
              <a:rPr lang="en-US" sz="1100" dirty="0">
                <a:solidFill>
                  <a:schemeClr val="bg1"/>
                </a:solidFill>
              </a:rPr>
              <a:t>Once the counter reaches the </a:t>
            </a:r>
            <a:r>
              <a:rPr lang="en-US" sz="1100" dirty="0">
                <a:solidFill>
                  <a:schemeClr val="accent6"/>
                </a:solidFill>
              </a:rPr>
              <a:t>last production</a:t>
            </a:r>
            <a:r>
              <a:rPr lang="en-US" sz="1100" dirty="0">
                <a:solidFill>
                  <a:schemeClr val="bg1"/>
                </a:solidFill>
              </a:rPr>
              <a:t>, the parent non-terminal is read until a </a:t>
            </a:r>
            <a:r>
              <a:rPr lang="en-US" sz="1100" dirty="0">
                <a:solidFill>
                  <a:schemeClr val="accent6"/>
                </a:solidFill>
              </a:rPr>
              <a:t>match</a:t>
            </a:r>
            <a:r>
              <a:rPr lang="en-US" sz="1100" dirty="0">
                <a:solidFill>
                  <a:schemeClr val="bg1"/>
                </a:solidFill>
              </a:rPr>
              <a:t> is found or until the </a:t>
            </a:r>
            <a:r>
              <a:rPr lang="en-US" sz="1100" dirty="0">
                <a:solidFill>
                  <a:schemeClr val="accent6"/>
                </a:solidFill>
              </a:rPr>
              <a:t>start state </a:t>
            </a:r>
            <a:r>
              <a:rPr lang="en-US" sz="1100" dirty="0">
                <a:solidFill>
                  <a:schemeClr val="bg1"/>
                </a:solidFill>
              </a:rPr>
              <a:t>is reached again. 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EE5E0-699E-45E8-8BCA-DB4ED1506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6" y="0"/>
            <a:ext cx="4717952" cy="3018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1CE90-08C9-43F6-892E-EB3857BBB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6" y="2489160"/>
            <a:ext cx="5327047" cy="2578091"/>
          </a:xfrm>
          <a:prstGeom prst="rect">
            <a:avLst/>
          </a:prstGeom>
        </p:spPr>
      </p:pic>
      <p:sp>
        <p:nvSpPr>
          <p:cNvPr id="14" name="Google Shape;99;p20">
            <a:extLst>
              <a:ext uri="{FF2B5EF4-FFF2-40B4-BE49-F238E27FC236}">
                <a16:creationId xmlns:a16="http://schemas.microsoft.com/office/drawing/2014/main" id="{1C2B6747-135F-46FF-8AA0-CF6434E5ECD9}"/>
              </a:ext>
            </a:extLst>
          </p:cNvPr>
          <p:cNvSpPr txBox="1">
            <a:spLocks/>
          </p:cNvSpPr>
          <p:nvPr/>
        </p:nvSpPr>
        <p:spPr>
          <a:xfrm>
            <a:off x="3453076" y="50227"/>
            <a:ext cx="5656218" cy="101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3300" dirty="0"/>
              <a:t>Implementation of </a:t>
            </a:r>
            <a:r>
              <a:rPr lang="en-US" sz="3300" dirty="0">
                <a:solidFill>
                  <a:schemeClr val="accent6"/>
                </a:solidFill>
              </a:rPr>
              <a:t>Recursive Descent </a:t>
            </a:r>
            <a:r>
              <a:rPr lang="en-US" sz="3300" dirty="0">
                <a:solidFill>
                  <a:srgbClr val="FFFFFF"/>
                </a:solidFill>
              </a:rPr>
              <a:t>Parser</a:t>
            </a:r>
            <a:endParaRPr lang="en-US" sz="33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550600" y="218208"/>
            <a:ext cx="3593400" cy="94031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Recover from </a:t>
            </a:r>
            <a:r>
              <a:rPr lang="en" sz="3300" dirty="0">
                <a:solidFill>
                  <a:schemeClr val="accent6"/>
                </a:solidFill>
              </a:rPr>
              <a:t>parsing errors</a:t>
            </a:r>
            <a:endParaRPr sz="3300" dirty="0">
              <a:solidFill>
                <a:schemeClr val="accent6"/>
              </a:solidFill>
            </a:endParaRPr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5663575" y="1285009"/>
            <a:ext cx="3289500" cy="355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╺"/>
            </a:pPr>
            <a:r>
              <a:rPr lang="en-US" dirty="0"/>
              <a:t>Parsing errors are handled by using the </a:t>
            </a:r>
            <a:r>
              <a:rPr lang="en-US" dirty="0">
                <a:solidFill>
                  <a:schemeClr val="accent6"/>
                </a:solidFill>
              </a:rPr>
              <a:t>"panic mode" recovery </a:t>
            </a:r>
            <a:r>
              <a:rPr lang="en-US" dirty="0"/>
              <a:t>which means that invalid tokens detected by the parser are </a:t>
            </a:r>
            <a:r>
              <a:rPr lang="en-US" dirty="0">
                <a:solidFill>
                  <a:schemeClr val="accent6"/>
                </a:solidFill>
              </a:rPr>
              <a:t>printed and appended</a:t>
            </a:r>
            <a:r>
              <a:rPr lang="en-US" dirty="0"/>
              <a:t> to the output.txt. </a:t>
            </a: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╺"/>
            </a:pPr>
            <a:r>
              <a:rPr lang="en-US" dirty="0" err="1">
                <a:solidFill>
                  <a:schemeClr val="accent6"/>
                </a:solidFill>
              </a:rPr>
              <a:t>ruleStatus</a:t>
            </a:r>
            <a:r>
              <a:rPr lang="en-US" dirty="0"/>
              <a:t> in the </a:t>
            </a:r>
            <a:r>
              <a:rPr lang="en-US" dirty="0">
                <a:solidFill>
                  <a:schemeClr val="accent6"/>
                </a:solidFill>
              </a:rPr>
              <a:t>parse() </a:t>
            </a:r>
            <a:r>
              <a:rPr lang="en-US" dirty="0"/>
              <a:t>function is updated as needed in the </a:t>
            </a:r>
            <a:r>
              <a:rPr lang="en-US" dirty="0">
                <a:solidFill>
                  <a:schemeClr val="accent6"/>
                </a:solidFill>
              </a:rPr>
              <a:t>backtracking process </a:t>
            </a:r>
            <a:r>
              <a:rPr lang="en-US" dirty="0"/>
              <a:t>by the </a:t>
            </a:r>
            <a:r>
              <a:rPr lang="en-US" dirty="0">
                <a:solidFill>
                  <a:schemeClr val="accent6"/>
                </a:solidFill>
              </a:rPr>
              <a:t>recursive descent parser</a:t>
            </a: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╺"/>
            </a:pPr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offending</a:t>
            </a:r>
            <a:r>
              <a:rPr lang="en-US" dirty="0"/>
              <a:t> or </a:t>
            </a:r>
            <a:r>
              <a:rPr lang="en-US" dirty="0">
                <a:solidFill>
                  <a:schemeClr val="accent6"/>
                </a:solidFill>
              </a:rPr>
              <a:t>missing</a:t>
            </a:r>
            <a:r>
              <a:rPr lang="en-US" dirty="0"/>
              <a:t> token is printed out beside the </a:t>
            </a:r>
            <a:r>
              <a:rPr lang="en-US" dirty="0">
                <a:solidFill>
                  <a:schemeClr val="accent6"/>
                </a:solidFill>
              </a:rPr>
              <a:t>"REJECT" status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EFA35-FC8E-4E47-9EF8-2F98EBE9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6" y="2432087"/>
            <a:ext cx="5538200" cy="2531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CA00CB-4752-48BD-A3BD-F8A3E0A5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" y="3464"/>
            <a:ext cx="5515269" cy="31969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ctrTitle" idx="4294967295"/>
          </p:nvPr>
        </p:nvSpPr>
        <p:spPr>
          <a:xfrm>
            <a:off x="1188725" y="219295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Thank </a:t>
            </a:r>
            <a:endParaRPr sz="72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you!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4294967295"/>
          </p:nvPr>
        </p:nvSpPr>
        <p:spPr>
          <a:xfrm>
            <a:off x="1188724" y="3561552"/>
            <a:ext cx="7525785" cy="877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Github repository: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https://github.com/dyonne-mio/recursive-descent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125" y="490050"/>
            <a:ext cx="3126499" cy="30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/>
          <p:nvPr/>
        </p:nvSpPr>
        <p:spPr>
          <a:xfrm rot="978736">
            <a:off x="4816697" y="1007455"/>
            <a:ext cx="285894" cy="27298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 rot="3675659">
            <a:off x="6800818" y="3027305"/>
            <a:ext cx="311555" cy="29746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/>
          <p:nvPr/>
        </p:nvSpPr>
        <p:spPr>
          <a:xfrm rot="978569">
            <a:off x="7256333" y="2832370"/>
            <a:ext cx="173823" cy="1660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/>
          <p:nvPr/>
        </p:nvSpPr>
        <p:spPr>
          <a:xfrm rot="2257894">
            <a:off x="4362453" y="1834001"/>
            <a:ext cx="173805" cy="16604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425</Words>
  <Application>Microsoft Office PowerPoint</Application>
  <PresentationFormat>On-screen Show (16:9)</PresentationFormat>
  <Paragraphs>30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Roboto</vt:lpstr>
      <vt:lpstr>Calibri</vt:lpstr>
      <vt:lpstr>Montserrat Light</vt:lpstr>
      <vt:lpstr>Montserrat</vt:lpstr>
      <vt:lpstr>DM Serif Display</vt:lpstr>
      <vt:lpstr>Arial</vt:lpstr>
      <vt:lpstr>Mutius template</vt:lpstr>
      <vt:lpstr>Problem Set: Creating a Simple Parser  </vt:lpstr>
      <vt:lpstr>Syntax Analysis</vt:lpstr>
      <vt:lpstr>Reading Text Input and Create Tokens</vt:lpstr>
      <vt:lpstr>Reading Grammar File and Create Grammar Rules</vt:lpstr>
      <vt:lpstr>PowerPoint Presentation</vt:lpstr>
      <vt:lpstr>Recover from parsing errors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Set: Creating a Lexical Analyzer or Scanner</dc:title>
  <dc:creator>Dyonne</dc:creator>
  <cp:lastModifiedBy>Dyonne</cp:lastModifiedBy>
  <cp:revision>21</cp:revision>
  <dcterms:modified xsi:type="dcterms:W3CDTF">2021-01-22T11:20:39Z</dcterms:modified>
</cp:coreProperties>
</file>